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484" r:id="rId3"/>
    <p:sldId id="508" r:id="rId5"/>
    <p:sldId id="549" r:id="rId6"/>
    <p:sldId id="573" r:id="rId7"/>
    <p:sldId id="528" r:id="rId8"/>
    <p:sldId id="534" r:id="rId9"/>
    <p:sldId id="536" r:id="rId10"/>
    <p:sldId id="594" r:id="rId11"/>
    <p:sldId id="595" r:id="rId12"/>
    <p:sldId id="596" r:id="rId13"/>
    <p:sldId id="572" r:id="rId14"/>
    <p:sldId id="575" r:id="rId15"/>
    <p:sldId id="571" r:id="rId16"/>
    <p:sldId id="576" r:id="rId17"/>
    <p:sldId id="513" r:id="rId18"/>
  </p:sldIdLst>
  <p:sldSz cx="9144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huaiyun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FF"/>
    <a:srgbClr val="FEF9DA"/>
    <a:srgbClr val="39F7DB"/>
    <a:srgbClr val="F73964"/>
    <a:srgbClr val="D8D8D8"/>
    <a:srgbClr val="CFCFCF"/>
    <a:srgbClr val="8547F4"/>
    <a:srgbClr val="F6FFFE"/>
    <a:srgbClr val="F6818A"/>
    <a:srgbClr val="8ABB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0" autoAdjust="0"/>
  </p:normalViewPr>
  <p:slideViewPr>
    <p:cSldViewPr snapToObjects="1">
      <p:cViewPr>
        <p:scale>
          <a:sx n="96" d="100"/>
          <a:sy n="96" d="100"/>
        </p:scale>
        <p:origin x="1182" y="912"/>
      </p:cViewPr>
      <p:guideLst>
        <p:guide orient="horz" pos="1616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Objects="1">
      <p:cViewPr varScale="1">
        <p:scale>
          <a:sx n="88" d="100"/>
          <a:sy n="88" d="100"/>
        </p:scale>
        <p:origin x="2778" y="102"/>
      </p:cViewPr>
      <p:guideLst>
        <p:guide orient="horz" pos="1649"/>
        <p:guide pos="28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DD754-F49E-4351-AAFE-19D83F43501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6036-E835-44CB-A25A-34C755DFD5D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21673" y="900545"/>
            <a:ext cx="8714509" cy="403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05685" y="5052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工作完成情况</a:t>
            </a:r>
            <a:endParaRPr lang="zh-CN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27" name="棱台 26"/>
          <p:cNvSpPr/>
          <p:nvPr userDrawn="1"/>
        </p:nvSpPr>
        <p:spPr>
          <a:xfrm>
            <a:off x="216072" y="530307"/>
            <a:ext cx="341716" cy="319194"/>
          </a:xfrm>
          <a:prstGeom prst="bevel">
            <a:avLst>
              <a:gd name="adj" fmla="val 15496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21673" y="900545"/>
            <a:ext cx="8714509" cy="403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05685" y="5052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工作队伍谏言</a:t>
            </a:r>
            <a:endParaRPr lang="zh-CN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27" name="棱台 26"/>
          <p:cNvSpPr/>
          <p:nvPr userDrawn="1"/>
        </p:nvSpPr>
        <p:spPr>
          <a:xfrm>
            <a:off x="216072" y="530307"/>
            <a:ext cx="341716" cy="319194"/>
          </a:xfrm>
          <a:prstGeom prst="bevel">
            <a:avLst>
              <a:gd name="adj" fmla="val 15496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21673" y="900545"/>
            <a:ext cx="8714509" cy="403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05685" y="5052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个人工作总结</a:t>
            </a:r>
            <a:endParaRPr lang="zh-CN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27" name="棱台 26"/>
          <p:cNvSpPr/>
          <p:nvPr userDrawn="1"/>
        </p:nvSpPr>
        <p:spPr>
          <a:xfrm>
            <a:off x="216072" y="530307"/>
            <a:ext cx="341716" cy="319194"/>
          </a:xfrm>
          <a:prstGeom prst="bevel">
            <a:avLst>
              <a:gd name="adj" fmla="val 15496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21673" y="900545"/>
            <a:ext cx="8714509" cy="403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05685" y="5052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工作计划展望</a:t>
            </a:r>
            <a:endParaRPr lang="zh-CN" altLang="en-US" sz="1800" dirty="0" smtClean="0">
              <a:solidFill>
                <a:schemeClr val="bg1"/>
              </a:solidFill>
            </a:endParaRPr>
          </a:p>
        </p:txBody>
      </p:sp>
      <p:sp>
        <p:nvSpPr>
          <p:cNvPr id="27" name="棱台 26"/>
          <p:cNvSpPr/>
          <p:nvPr userDrawn="1"/>
        </p:nvSpPr>
        <p:spPr>
          <a:xfrm>
            <a:off x="216072" y="530307"/>
            <a:ext cx="341716" cy="319194"/>
          </a:xfrm>
          <a:prstGeom prst="bevel">
            <a:avLst>
              <a:gd name="adj" fmla="val 15496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221673" y="900545"/>
            <a:ext cx="8714509" cy="403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1B6A-AEF1-4ACD-BD61-958570690F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CB991-6BD3-42F2-8A94-1903E94254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B1B6A-AEF1-4ACD-BD61-958570690F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CB991-6BD3-42F2-8A94-1903E94254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microsoft.com/office/2007/relationships/media" Target="../media/media1.mp3"/><Relationship Id="rId6" Type="http://schemas.openxmlformats.org/officeDocument/2006/relationships/audio" Target="../media/media1.mp3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microsoft.com/office/2007/relationships/hdphoto" Target="../media/image17.wdp"/><Relationship Id="rId4" Type="http://schemas.openxmlformats.org/officeDocument/2006/relationships/image" Target="../media/image16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microsoft.com/office/2007/relationships/hdphoto" Target="../media/image17.wdp"/><Relationship Id="rId4" Type="http://schemas.openxmlformats.org/officeDocument/2006/relationships/image" Target="../media/image16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microsoft.com/office/2007/relationships/hdphoto" Target="../media/image17.wdp"/><Relationship Id="rId4" Type="http://schemas.openxmlformats.org/officeDocument/2006/relationships/image" Target="../media/image16.png"/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4343400" cy="4705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46245" y="2003425"/>
            <a:ext cx="222504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转正</a:t>
            </a:r>
            <a:r>
              <a:rPr lang="zh-CN" altLang="en-US" sz="4000" b="1" dirty="0">
                <a:solidFill>
                  <a:schemeClr val="bg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报告</a:t>
            </a:r>
            <a:endParaRPr lang="zh-CN" altLang="en-US" sz="4000" b="1" dirty="0">
              <a:solidFill>
                <a:schemeClr val="bg1"/>
              </a:solidFill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5800"/>
            <a:ext cx="9144000" cy="1917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30" y="0"/>
            <a:ext cx="2960370" cy="16421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hqprint"/>
          <a:srcRect/>
          <a:stretch>
            <a:fillRect/>
          </a:stretch>
        </p:blipFill>
        <p:spPr>
          <a:xfrm>
            <a:off x="441325" y="948055"/>
            <a:ext cx="3582035" cy="3810635"/>
          </a:xfrm>
          <a:prstGeom prst="rect">
            <a:avLst/>
          </a:prstGeom>
          <a:noFill/>
        </p:spPr>
      </p:pic>
      <p:sp>
        <p:nvSpPr>
          <p:cNvPr id="199" name="矩形 198"/>
          <p:cNvSpPr/>
          <p:nvPr/>
        </p:nvSpPr>
        <p:spPr>
          <a:xfrm>
            <a:off x="4408805" y="1123950"/>
            <a:ext cx="255524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spc="300" dirty="0" smtClean="0">
                <a:solidFill>
                  <a:schemeClr val="bg1"/>
                </a:solidFill>
                <a:latin typeface="League Gothic" pitchFamily="2" charset="0"/>
                <a:ea typeface="汉仪菱心体简" panose="02010400000101010101" pitchFamily="2" charset="-122"/>
              </a:rPr>
              <a:t>2021</a:t>
            </a:r>
            <a:endParaRPr lang="zh-CN" altLang="en-US" sz="6000" b="1" spc="300" dirty="0">
              <a:solidFill>
                <a:schemeClr val="bg1"/>
              </a:solidFill>
              <a:latin typeface="League Gothic" pitchFamily="2" charset="0"/>
              <a:ea typeface="汉仪菱心体简" panose="0201040000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057400" y="438150"/>
            <a:ext cx="673735" cy="608965"/>
            <a:chOff x="5721985" y="1329055"/>
            <a:chExt cx="673735" cy="608965"/>
          </a:xfrm>
        </p:grpSpPr>
        <p:sp>
          <p:nvSpPr>
            <p:cNvPr id="20" name="棱台 19"/>
            <p:cNvSpPr/>
            <p:nvPr/>
          </p:nvSpPr>
          <p:spPr>
            <a:xfrm>
              <a:off x="5721985" y="1329055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 203"/>
            <p:cNvSpPr/>
            <p:nvPr/>
          </p:nvSpPr>
          <p:spPr>
            <a:xfrm>
              <a:off x="5814060" y="1417320"/>
              <a:ext cx="48895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转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206" name="组合 205"/>
          <p:cNvGrpSpPr/>
          <p:nvPr/>
        </p:nvGrpSpPr>
        <p:grpSpPr>
          <a:xfrm>
            <a:off x="3886200" y="438150"/>
            <a:ext cx="673735" cy="608965"/>
            <a:chOff x="6553200" y="1332230"/>
            <a:chExt cx="673735" cy="608965"/>
          </a:xfrm>
        </p:grpSpPr>
        <p:sp>
          <p:nvSpPr>
            <p:cNvPr id="207" name="棱台 206"/>
            <p:cNvSpPr/>
            <p:nvPr/>
          </p:nvSpPr>
          <p:spPr>
            <a:xfrm>
              <a:off x="6553200" y="133223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6645275" y="1420495"/>
              <a:ext cx="48895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报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sp>
        <p:nvSpPr>
          <p:cNvPr id="213" name="矩形 212"/>
          <p:cNvSpPr/>
          <p:nvPr/>
        </p:nvSpPr>
        <p:spPr>
          <a:xfrm>
            <a:off x="4281805" y="3315970"/>
            <a:ext cx="2338705" cy="27559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宣讲人：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Aliver</a:t>
            </a: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  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时间：</a:t>
            </a:r>
            <a:r>
              <a:rPr lang="en-US" altLang="zh-CN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2021.08</a:t>
            </a:r>
            <a:endParaRPr lang="ko-KR" altLang="en-US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408805" y="2764790"/>
            <a:ext cx="396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096000" y="4391660"/>
            <a:ext cx="389890" cy="3898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7" name="椭圆 216"/>
          <p:cNvSpPr/>
          <p:nvPr/>
        </p:nvSpPr>
        <p:spPr>
          <a:xfrm>
            <a:off x="6932295" y="3694430"/>
            <a:ext cx="553720" cy="55372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8" name="椭圆 217"/>
          <p:cNvSpPr/>
          <p:nvPr/>
        </p:nvSpPr>
        <p:spPr>
          <a:xfrm>
            <a:off x="7772400" y="3956685"/>
            <a:ext cx="486410" cy="48641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7" name="文本框 26"/>
          <p:cNvSpPr txBox="1"/>
          <p:nvPr/>
        </p:nvSpPr>
        <p:spPr>
          <a:xfrm>
            <a:off x="6017260" y="4432300"/>
            <a:ext cx="37846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League Gothic" pitchFamily="2" charset="0"/>
              </a:rPr>
              <a:t>PHP</a:t>
            </a:r>
            <a:endParaRPr lang="zh-CN" altLang="en-US" sz="1400" dirty="0">
              <a:solidFill>
                <a:schemeClr val="bg1"/>
              </a:solidFill>
              <a:latin typeface="League Gothic" pitchFamily="2" charset="0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6883400" y="3775075"/>
            <a:ext cx="640715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League Gothic" pitchFamily="2" charset="0"/>
                <a:ea typeface="League Gothic" pitchFamily="2" charset="0"/>
              </a:rPr>
              <a:t>JAVA</a:t>
            </a:r>
            <a:endParaRPr lang="ko-KR" altLang="en-US" sz="1800">
              <a:solidFill>
                <a:schemeClr val="bg1"/>
              </a:solidFill>
              <a:latin typeface="League Gothic" pitchFamily="2" charset="0"/>
              <a:ea typeface="League Gothic" pitchFamily="2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7784465" y="4032250"/>
            <a:ext cx="541020" cy="30734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400">
                <a:solidFill>
                  <a:schemeClr val="bg1"/>
                </a:solidFill>
                <a:latin typeface="League Gothic" pitchFamily="2" charset="0"/>
                <a:ea typeface="League Gothic" pitchFamily="2" charset="0"/>
              </a:rPr>
              <a:t>HTML</a:t>
            </a:r>
            <a:endParaRPr lang="ko-KR" altLang="en-US" sz="1400">
              <a:solidFill>
                <a:schemeClr val="bg1"/>
              </a:solidFill>
              <a:latin typeface="League Gothic" pitchFamily="2" charset="0"/>
              <a:ea typeface="League Gothic" pitchFamily="2" charset="0"/>
            </a:endParaRPr>
          </a:p>
        </p:txBody>
      </p:sp>
      <p:pic>
        <p:nvPicPr>
          <p:cNvPr id="29" name="pd-5b7680a799bec41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" y="5353050"/>
            <a:ext cx="609600" cy="6096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971800" y="438150"/>
            <a:ext cx="673735" cy="608965"/>
            <a:chOff x="6553200" y="1332230"/>
            <a:chExt cx="673735" cy="608965"/>
          </a:xfrm>
        </p:grpSpPr>
        <p:sp>
          <p:nvSpPr>
            <p:cNvPr id="3" name="棱台 2"/>
            <p:cNvSpPr/>
            <p:nvPr/>
          </p:nvSpPr>
          <p:spPr>
            <a:xfrm>
              <a:off x="6553200" y="133223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645275" y="1420495"/>
              <a:ext cx="488950" cy="460375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2400" b="1" dirty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正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800600" y="438150"/>
            <a:ext cx="673735" cy="608965"/>
            <a:chOff x="6553200" y="1332230"/>
            <a:chExt cx="673735" cy="608965"/>
          </a:xfrm>
        </p:grpSpPr>
        <p:sp>
          <p:nvSpPr>
            <p:cNvPr id="10" name="棱台 9"/>
            <p:cNvSpPr/>
            <p:nvPr/>
          </p:nvSpPr>
          <p:spPr>
            <a:xfrm>
              <a:off x="6553200" y="133223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645275" y="1420495"/>
              <a:ext cx="48895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告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>
                                        <p:cTn id="3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5" grpId="0"/>
      <p:bldP spid="199" grpId="0"/>
      <p:bldP spid="213" grpId="0"/>
      <p:bldP spid="26" grpId="0" animBg="1"/>
      <p:bldP spid="217" grpId="0" animBg="1"/>
      <p:bldP spid="218" grpId="0" animBg="1"/>
      <p:bldP spid="27" grpId="0"/>
      <p:bldP spid="220" grpId="0"/>
      <p:bldP spid="2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创建任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1450"/>
            <a:ext cx="9144000" cy="5330825"/>
          </a:xfrm>
          <a:prstGeom prst="rect">
            <a:avLst/>
          </a:prstGeom>
        </p:spPr>
      </p:pic>
      <p:pic>
        <p:nvPicPr>
          <p:cNvPr id="3" name="图片 2" descr="2021-06-07 14-50-54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4" name="图片 3" descr="2021-06-07 14-50-58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5" name="图片 4" descr="2021-06-07 14-56-32 的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6" name="图片 5" descr="2021-06-07 14-56-42 的屏幕截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7" name="图片 6" descr="2021-06-07 15-06-45 的屏幕截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8" name="图片 7" descr="2021-06-07 15-06-52 的屏幕截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9" name="图片 8" descr="2021-06-07 15-07-04 的屏幕截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10" name="图片 9" descr="2021-06-07 15-06-45 的屏幕截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11" name="图片 10" descr="2021-06-07 15-07-04 的屏幕截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3"/>
          <a:stretch>
            <a:fillRect/>
          </a:stretch>
        </p:blipFill>
        <p:spPr>
          <a:xfrm>
            <a:off x="0" y="1581150"/>
            <a:ext cx="9144000" cy="3562350"/>
          </a:xfrm>
          <a:prstGeom prst="rect">
            <a:avLst/>
          </a:prstGeom>
        </p:spPr>
      </p:pic>
      <p:grpSp>
        <p:nvGrpSpPr>
          <p:cNvPr id="206" name="组合 205"/>
          <p:cNvGrpSpPr/>
          <p:nvPr/>
        </p:nvGrpSpPr>
        <p:grpSpPr>
          <a:xfrm>
            <a:off x="1319530" y="1202690"/>
            <a:ext cx="673735" cy="608965"/>
            <a:chOff x="1319530" y="1202690"/>
            <a:chExt cx="673735" cy="608965"/>
          </a:xfrm>
        </p:grpSpPr>
        <p:sp>
          <p:nvSpPr>
            <p:cNvPr id="207" name="棱台 206"/>
            <p:cNvSpPr/>
            <p:nvPr/>
          </p:nvSpPr>
          <p:spPr>
            <a:xfrm>
              <a:off x="1319530" y="120269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411605" y="1290955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第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2157730" y="1200150"/>
            <a:ext cx="673735" cy="608965"/>
            <a:chOff x="2157730" y="1200150"/>
            <a:chExt cx="673735" cy="608965"/>
          </a:xfrm>
        </p:grpSpPr>
        <p:sp>
          <p:nvSpPr>
            <p:cNvPr id="210" name="棱台 209"/>
            <p:cNvSpPr/>
            <p:nvPr/>
          </p:nvSpPr>
          <p:spPr>
            <a:xfrm>
              <a:off x="2157730" y="120015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2249805" y="1288415"/>
              <a:ext cx="48895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三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655" b="6483"/>
          <a:stretch>
            <a:fillRect/>
          </a:stretch>
        </p:blipFill>
        <p:spPr>
          <a:xfrm>
            <a:off x="5820410" y="1581150"/>
            <a:ext cx="3323590" cy="3558540"/>
          </a:xfrm>
          <a:prstGeom prst="rect">
            <a:avLst/>
          </a:prstGeom>
        </p:spPr>
      </p:pic>
      <p:sp>
        <p:nvSpPr>
          <p:cNvPr id="25" name="棱台 24"/>
          <p:cNvSpPr/>
          <p:nvPr/>
        </p:nvSpPr>
        <p:spPr>
          <a:xfrm>
            <a:off x="1295400" y="2014855"/>
            <a:ext cx="4800600" cy="861695"/>
          </a:xfrm>
          <a:prstGeom prst="bevel">
            <a:avLst>
              <a:gd name="adj" fmla="val 10301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524000" y="2107565"/>
            <a:ext cx="36753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600" b="1" spc="1900" dirty="0">
                <a:solidFill>
                  <a:schemeClr val="accent1"/>
                </a:solidFill>
              </a:rPr>
              <a:t>不足与</a:t>
            </a:r>
            <a:r>
              <a:rPr lang="zh-CN" altLang="en-US" sz="3600" b="1" spc="1900" dirty="0">
                <a:solidFill>
                  <a:schemeClr val="accent1"/>
                </a:solidFill>
              </a:rPr>
              <a:t>改进</a:t>
            </a:r>
            <a:endParaRPr lang="zh-CN" altLang="en-US" sz="3600" b="1" spc="1900" dirty="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70" r="11216"/>
          <a:stretch>
            <a:fillRect/>
          </a:stretch>
        </p:blipFill>
        <p:spPr>
          <a:xfrm>
            <a:off x="171450" y="3491230"/>
            <a:ext cx="2309495" cy="195707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3060065" y="1203325"/>
            <a:ext cx="673735" cy="608965"/>
            <a:chOff x="3060065" y="1203325"/>
            <a:chExt cx="673735" cy="608965"/>
          </a:xfrm>
        </p:grpSpPr>
        <p:sp>
          <p:nvSpPr>
            <p:cNvPr id="46" name="棱台 45"/>
            <p:cNvSpPr/>
            <p:nvPr/>
          </p:nvSpPr>
          <p:spPr>
            <a:xfrm>
              <a:off x="3060065" y="1203325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152140" y="1291590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部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898265" y="1200785"/>
            <a:ext cx="673735" cy="608965"/>
            <a:chOff x="3898265" y="1200785"/>
            <a:chExt cx="673735" cy="608965"/>
          </a:xfrm>
        </p:grpSpPr>
        <p:sp>
          <p:nvSpPr>
            <p:cNvPr id="49" name="棱台 48"/>
            <p:cNvSpPr/>
            <p:nvPr/>
          </p:nvSpPr>
          <p:spPr>
            <a:xfrm>
              <a:off x="3898265" y="1200785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990340" y="1289050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分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1219200" y="2917190"/>
            <a:ext cx="5198745" cy="29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1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6440" y="869950"/>
            <a:ext cx="7352665" cy="16300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.技术水平有待提高。自身的能力提高了，做事的效率也会高一些，不然，许多技术都是现学现用。会浪费许多工作的时间，可能延迟项目进度。并且刚开始只考虑到如何实现，并未考虑到性能和一些设计层面上的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问题。</a:t>
            </a:r>
            <a:endParaRPr lang="zh-CN" altLang="en-US" sz="1500"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2.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工作缺乏计划，未及时总结当前完成的任务及学到的新的知识。如果当前不制定计划，可能会每件事都做一半，没有目的性，没有时间紧迫感，影响问题思考，造成事倍功半的效果。</a:t>
            </a:r>
            <a:endParaRPr lang="zh-CN" altLang="en-US" sz="1500"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3"/>
          <a:stretch>
            <a:fillRect/>
          </a:stretch>
        </p:blipFill>
        <p:spPr>
          <a:xfrm>
            <a:off x="0" y="1581150"/>
            <a:ext cx="9144000" cy="3562350"/>
          </a:xfrm>
          <a:prstGeom prst="rect">
            <a:avLst/>
          </a:prstGeom>
        </p:spPr>
      </p:pic>
      <p:grpSp>
        <p:nvGrpSpPr>
          <p:cNvPr id="206" name="组合 205"/>
          <p:cNvGrpSpPr/>
          <p:nvPr/>
        </p:nvGrpSpPr>
        <p:grpSpPr>
          <a:xfrm>
            <a:off x="1319530" y="1202690"/>
            <a:ext cx="673735" cy="608965"/>
            <a:chOff x="1319530" y="1202690"/>
            <a:chExt cx="673735" cy="608965"/>
          </a:xfrm>
        </p:grpSpPr>
        <p:sp>
          <p:nvSpPr>
            <p:cNvPr id="207" name="棱台 206"/>
            <p:cNvSpPr/>
            <p:nvPr/>
          </p:nvSpPr>
          <p:spPr>
            <a:xfrm>
              <a:off x="1319530" y="120269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411605" y="1290955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第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2157730" y="1200150"/>
            <a:ext cx="673735" cy="608965"/>
            <a:chOff x="2157730" y="1200150"/>
            <a:chExt cx="673735" cy="608965"/>
          </a:xfrm>
        </p:grpSpPr>
        <p:sp>
          <p:nvSpPr>
            <p:cNvPr id="210" name="棱台 209"/>
            <p:cNvSpPr/>
            <p:nvPr/>
          </p:nvSpPr>
          <p:spPr>
            <a:xfrm>
              <a:off x="2157730" y="120015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2249805" y="1288415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四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655" b="6483"/>
          <a:stretch>
            <a:fillRect/>
          </a:stretch>
        </p:blipFill>
        <p:spPr>
          <a:xfrm>
            <a:off x="5820410" y="1581150"/>
            <a:ext cx="3323590" cy="3558540"/>
          </a:xfrm>
          <a:prstGeom prst="rect">
            <a:avLst/>
          </a:prstGeom>
        </p:spPr>
      </p:pic>
      <p:sp>
        <p:nvSpPr>
          <p:cNvPr id="25" name="棱台 24"/>
          <p:cNvSpPr/>
          <p:nvPr/>
        </p:nvSpPr>
        <p:spPr>
          <a:xfrm>
            <a:off x="1295400" y="2014855"/>
            <a:ext cx="4800600" cy="861695"/>
          </a:xfrm>
          <a:prstGeom prst="bevel">
            <a:avLst>
              <a:gd name="adj" fmla="val 10301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524000" y="2107565"/>
            <a:ext cx="4416425" cy="646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600" b="1" spc="1900" dirty="0">
                <a:solidFill>
                  <a:schemeClr val="accent1"/>
                </a:solidFill>
              </a:rPr>
              <a:t>工作计划展望</a:t>
            </a:r>
            <a:endParaRPr lang="zh-CN" altLang="en-US" sz="3600" b="1" spc="1900" dirty="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70" r="11216"/>
          <a:stretch>
            <a:fillRect/>
          </a:stretch>
        </p:blipFill>
        <p:spPr>
          <a:xfrm>
            <a:off x="171450" y="3491230"/>
            <a:ext cx="2309495" cy="195707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3060065" y="1203325"/>
            <a:ext cx="673735" cy="608965"/>
            <a:chOff x="3060065" y="1203325"/>
            <a:chExt cx="673735" cy="608965"/>
          </a:xfrm>
        </p:grpSpPr>
        <p:sp>
          <p:nvSpPr>
            <p:cNvPr id="46" name="棱台 45"/>
            <p:cNvSpPr/>
            <p:nvPr/>
          </p:nvSpPr>
          <p:spPr>
            <a:xfrm>
              <a:off x="3060065" y="1203325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152140" y="1291590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部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898265" y="1200785"/>
            <a:ext cx="673735" cy="608965"/>
            <a:chOff x="3898265" y="1200785"/>
            <a:chExt cx="673735" cy="608965"/>
          </a:xfrm>
        </p:grpSpPr>
        <p:sp>
          <p:nvSpPr>
            <p:cNvPr id="49" name="棱台 48"/>
            <p:cNvSpPr/>
            <p:nvPr/>
          </p:nvSpPr>
          <p:spPr>
            <a:xfrm>
              <a:off x="3898265" y="1200785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990340" y="1289050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分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1219200" y="2917190"/>
            <a:ext cx="5198745" cy="29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1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62000" y="1047750"/>
            <a:ext cx="7120890" cy="25533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1.制定详细的学习计划，系统学习一些专业的知识。工作更加细心、仔细、加强责任心，不断提高自己分析问题和解决问题的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能力。</a:t>
            </a:r>
            <a:endParaRPr lang="zh-CN" altLang="en-US" sz="1500"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2.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在数据库方面有所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突破。</a:t>
            </a:r>
            <a:endParaRPr lang="zh-CN" altLang="en-US" sz="1500"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3.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多看源码，弄明白用到的技术原理，让自己软件开发的思想更全面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一些。</a:t>
            </a:r>
            <a:endParaRPr lang="zh-CN" altLang="en-US" sz="1500"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4.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在工作中要及时向上级领导反应自己的工作情况，包括已经完成的任务及工作中存在的问题，提高工作的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主动性。</a:t>
            </a:r>
            <a:endParaRPr lang="zh-CN" altLang="en-US" sz="1500"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5.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注重团队合作，养成总结与反思的习惯，并有意识的提炼日常工作成果，整理成文档，以便以后遇到类似问题能够很快解决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问题。</a:t>
            </a:r>
            <a:endParaRPr lang="zh-CN" altLang="en-US" sz="1500"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4343400" cy="4705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46245" y="2003425"/>
            <a:ext cx="222504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bg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  <a:sym typeface="+mn-ea"/>
              </a:rPr>
              <a:t>转正报告</a:t>
            </a:r>
            <a:endParaRPr lang="zh-CN" altLang="en-US" sz="4000" b="1" dirty="0">
              <a:solidFill>
                <a:schemeClr val="bg1"/>
              </a:solidFill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5800"/>
            <a:ext cx="9144000" cy="1917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30" y="0"/>
            <a:ext cx="2960370" cy="16421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" y="935355"/>
            <a:ext cx="3581400" cy="3810000"/>
          </a:xfrm>
          <a:prstGeom prst="rect">
            <a:avLst/>
          </a:prstGeom>
        </p:spPr>
      </p:pic>
      <p:sp>
        <p:nvSpPr>
          <p:cNvPr id="199" name="矩形 198"/>
          <p:cNvSpPr/>
          <p:nvPr/>
        </p:nvSpPr>
        <p:spPr>
          <a:xfrm>
            <a:off x="4301490" y="1155700"/>
            <a:ext cx="255524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spc="300" dirty="0" smtClean="0">
                <a:solidFill>
                  <a:schemeClr val="bg1"/>
                </a:solidFill>
                <a:latin typeface="League Gothic" pitchFamily="2" charset="0"/>
                <a:ea typeface="汉仪菱心体简" panose="02010400000101010101" pitchFamily="2" charset="-122"/>
              </a:rPr>
              <a:t>2021</a:t>
            </a:r>
            <a:endParaRPr lang="zh-CN" altLang="en-US" sz="6000" b="1" spc="300" dirty="0">
              <a:solidFill>
                <a:schemeClr val="bg1"/>
              </a:solidFill>
              <a:latin typeface="League Gothic" pitchFamily="2" charset="0"/>
              <a:ea typeface="汉仪菱心体简" panose="02010400000101010101" pitchFamily="2" charset="-122"/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4281805" y="3315970"/>
            <a:ext cx="2364740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pc="300" dirty="0" smtClean="0">
                <a:solidFill>
                  <a:schemeClr val="bg1"/>
                </a:solidFill>
                <a:latin typeface="+mn-ea"/>
              </a:rPr>
              <a:t>演示完毕感谢您的观看</a:t>
            </a:r>
            <a:endParaRPr lang="zh-CN" altLang="en-US" sz="1400" spc="3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408805" y="2764790"/>
            <a:ext cx="396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6096000" y="4391660"/>
            <a:ext cx="389890" cy="38989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7" name="椭圆 216"/>
          <p:cNvSpPr/>
          <p:nvPr/>
        </p:nvSpPr>
        <p:spPr>
          <a:xfrm>
            <a:off x="6932295" y="3694430"/>
            <a:ext cx="553720" cy="55372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18" name="椭圆 217"/>
          <p:cNvSpPr/>
          <p:nvPr/>
        </p:nvSpPr>
        <p:spPr>
          <a:xfrm>
            <a:off x="7772400" y="3956685"/>
            <a:ext cx="486410" cy="48641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7" name="文本框 26"/>
          <p:cNvSpPr txBox="1"/>
          <p:nvPr/>
        </p:nvSpPr>
        <p:spPr>
          <a:xfrm>
            <a:off x="6109970" y="4424680"/>
            <a:ext cx="37846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League Gothic" pitchFamily="2" charset="0"/>
              </a:rPr>
              <a:t>PHP</a:t>
            </a:r>
            <a:endParaRPr lang="zh-CN" altLang="en-US" sz="1400" dirty="0">
              <a:solidFill>
                <a:schemeClr val="bg1"/>
              </a:solidFill>
              <a:latin typeface="League Gothic" pitchFamily="2" charset="0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6866890" y="3786505"/>
            <a:ext cx="52451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League Gothic" pitchFamily="2" charset="0"/>
              </a:rPr>
              <a:t>HEML</a:t>
            </a:r>
            <a:endParaRPr lang="zh-CN" altLang="en-US" dirty="0">
              <a:solidFill>
                <a:schemeClr val="bg1"/>
              </a:solidFill>
              <a:latin typeface="League Gothic" pitchFamily="2" charset="0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7706360" y="4046220"/>
            <a:ext cx="418465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League Gothic" pitchFamily="2" charset="0"/>
              </a:rPr>
              <a:t>JAVA</a:t>
            </a:r>
            <a:endParaRPr lang="zh-CN" altLang="en-US" sz="1400" dirty="0">
              <a:solidFill>
                <a:schemeClr val="bg1"/>
              </a:solidFill>
              <a:latin typeface="League Gothic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>
                                        <p:cTn id="28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9" grpId="0"/>
      <p:bldP spid="213" grpId="0"/>
      <p:bldP spid="26" grpId="0" animBg="1"/>
      <p:bldP spid="217" grpId="0" animBg="1"/>
      <p:bldP spid="218" grpId="0" animBg="1"/>
      <p:bldP spid="27" grpId="0"/>
      <p:bldP spid="220" grpId="0"/>
      <p:bldP spid="2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37"/>
          <a:stretch>
            <a:fillRect/>
          </a:stretch>
        </p:blipFill>
        <p:spPr>
          <a:xfrm>
            <a:off x="0" y="1809750"/>
            <a:ext cx="9144000" cy="3333750"/>
          </a:xfrm>
          <a:prstGeom prst="rect">
            <a:avLst/>
          </a:prstGeom>
        </p:spPr>
      </p:pic>
      <p:grpSp>
        <p:nvGrpSpPr>
          <p:cNvPr id="206" name="组合 205"/>
          <p:cNvGrpSpPr/>
          <p:nvPr/>
        </p:nvGrpSpPr>
        <p:grpSpPr>
          <a:xfrm>
            <a:off x="1078865" y="897890"/>
            <a:ext cx="673735" cy="608965"/>
            <a:chOff x="1078865" y="897890"/>
            <a:chExt cx="673735" cy="608965"/>
          </a:xfrm>
        </p:grpSpPr>
        <p:sp>
          <p:nvSpPr>
            <p:cNvPr id="207" name="棱台 206"/>
            <p:cNvSpPr/>
            <p:nvPr/>
          </p:nvSpPr>
          <p:spPr>
            <a:xfrm>
              <a:off x="1078865" y="89789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170940" y="986155"/>
              <a:ext cx="48895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目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1917065" y="895350"/>
            <a:ext cx="673735" cy="608965"/>
            <a:chOff x="1917065" y="895350"/>
            <a:chExt cx="673735" cy="608965"/>
          </a:xfrm>
        </p:grpSpPr>
        <p:sp>
          <p:nvSpPr>
            <p:cNvPr id="210" name="棱台 209"/>
            <p:cNvSpPr/>
            <p:nvPr/>
          </p:nvSpPr>
          <p:spPr>
            <a:xfrm>
              <a:off x="1917065" y="89535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2009140" y="983615"/>
              <a:ext cx="48895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录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303270"/>
            <a:ext cx="2447290" cy="193357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80135" y="1809750"/>
            <a:ext cx="3434080" cy="533400"/>
            <a:chOff x="1080135" y="1809750"/>
            <a:chExt cx="3434080" cy="533400"/>
          </a:xfrm>
        </p:grpSpPr>
        <p:sp>
          <p:nvSpPr>
            <p:cNvPr id="28" name="棱台 27"/>
            <p:cNvSpPr/>
            <p:nvPr/>
          </p:nvSpPr>
          <p:spPr>
            <a:xfrm>
              <a:off x="1080135" y="1809750"/>
              <a:ext cx="570865" cy="533400"/>
            </a:xfrm>
            <a:prstGeom prst="bevel">
              <a:avLst>
                <a:gd name="adj" fmla="val 10301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棱台 24"/>
            <p:cNvSpPr/>
            <p:nvPr/>
          </p:nvSpPr>
          <p:spPr>
            <a:xfrm>
              <a:off x="1723390" y="1809750"/>
              <a:ext cx="2790825" cy="533400"/>
            </a:xfrm>
            <a:prstGeom prst="bevel">
              <a:avLst>
                <a:gd name="adj" fmla="val 10301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145540" y="1891665"/>
              <a:ext cx="441325" cy="3695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01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493968" y="1891665"/>
              <a:ext cx="1300480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600" b="1" spc="600" dirty="0">
                  <a:solidFill>
                    <a:schemeClr val="accent1"/>
                  </a:solidFill>
                </a:rPr>
                <a:t>转正目标</a:t>
              </a:r>
              <a:endParaRPr lang="zh-CN" altLang="en-US" sz="1600" b="1" spc="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66800" y="2724150"/>
            <a:ext cx="3433445" cy="533400"/>
            <a:chOff x="1066800" y="2724150"/>
            <a:chExt cx="3433445" cy="533400"/>
          </a:xfrm>
        </p:grpSpPr>
        <p:sp>
          <p:nvSpPr>
            <p:cNvPr id="31" name="棱台 30"/>
            <p:cNvSpPr/>
            <p:nvPr/>
          </p:nvSpPr>
          <p:spPr>
            <a:xfrm>
              <a:off x="1066800" y="2724150"/>
              <a:ext cx="570865" cy="533400"/>
            </a:xfrm>
            <a:prstGeom prst="bevel">
              <a:avLst>
                <a:gd name="adj" fmla="val 10301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棱台 31"/>
            <p:cNvSpPr/>
            <p:nvPr/>
          </p:nvSpPr>
          <p:spPr>
            <a:xfrm>
              <a:off x="1709420" y="2724150"/>
              <a:ext cx="2790825" cy="533400"/>
            </a:xfrm>
            <a:prstGeom prst="bevel">
              <a:avLst>
                <a:gd name="adj" fmla="val 10301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133793" y="2806065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accent1"/>
                  </a:solidFill>
                </a:rPr>
                <a:t>03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340293" y="2806065"/>
              <a:ext cx="1579880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600" b="1" spc="600" dirty="0">
                  <a:solidFill>
                    <a:schemeClr val="accent1"/>
                  </a:solidFill>
                  <a:sym typeface="+mn-ea"/>
                </a:rPr>
                <a:t>不足与改进</a:t>
              </a:r>
              <a:endParaRPr lang="zh-CN" altLang="en-US" sz="1600" b="1" spc="600" dirty="0">
                <a:solidFill>
                  <a:schemeClr val="accent1"/>
                </a:solidFill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2952750"/>
            <a:ext cx="2571750" cy="25717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879725" y="983615"/>
            <a:ext cx="48895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目</a:t>
            </a:r>
            <a:endParaRPr lang="zh-CN" altLang="en-US" sz="2400" b="1" dirty="0">
              <a:solidFill>
                <a:schemeClr val="accent1"/>
              </a:solidFill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843145" y="1809750"/>
            <a:ext cx="3434080" cy="533400"/>
            <a:chOff x="1080135" y="1809750"/>
            <a:chExt cx="3434080" cy="533400"/>
          </a:xfrm>
        </p:grpSpPr>
        <p:sp>
          <p:nvSpPr>
            <p:cNvPr id="14" name="棱台 13"/>
            <p:cNvSpPr/>
            <p:nvPr/>
          </p:nvSpPr>
          <p:spPr>
            <a:xfrm>
              <a:off x="1080135" y="1809750"/>
              <a:ext cx="570865" cy="533400"/>
            </a:xfrm>
            <a:prstGeom prst="bevel">
              <a:avLst>
                <a:gd name="adj" fmla="val 10301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棱台 14"/>
            <p:cNvSpPr/>
            <p:nvPr/>
          </p:nvSpPr>
          <p:spPr>
            <a:xfrm>
              <a:off x="1723390" y="1809750"/>
              <a:ext cx="2790825" cy="533400"/>
            </a:xfrm>
            <a:prstGeom prst="bevel">
              <a:avLst>
                <a:gd name="adj" fmla="val 10301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47763" y="1891665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02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935168" y="1891665"/>
              <a:ext cx="2418080" cy="33718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 algn="ctr"/>
              <a:r>
                <a:rPr lang="zh-CN" altLang="en-US" sz="1600" b="1" spc="600" dirty="0">
                  <a:solidFill>
                    <a:schemeClr val="accent1"/>
                  </a:solidFill>
                </a:rPr>
                <a:t>转正目标完成情况</a:t>
              </a:r>
              <a:endParaRPr lang="zh-CN" altLang="en-US" sz="1600" b="1" spc="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43145" y="2707640"/>
            <a:ext cx="3434080" cy="533400"/>
            <a:chOff x="1080135" y="1809750"/>
            <a:chExt cx="3434080" cy="533400"/>
          </a:xfrm>
        </p:grpSpPr>
        <p:sp>
          <p:nvSpPr>
            <p:cNvPr id="19" name="棱台 18"/>
            <p:cNvSpPr/>
            <p:nvPr/>
          </p:nvSpPr>
          <p:spPr>
            <a:xfrm>
              <a:off x="1080135" y="1809750"/>
              <a:ext cx="570865" cy="533400"/>
            </a:xfrm>
            <a:prstGeom prst="bevel">
              <a:avLst>
                <a:gd name="adj" fmla="val 10301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棱台 19"/>
            <p:cNvSpPr/>
            <p:nvPr/>
          </p:nvSpPr>
          <p:spPr>
            <a:xfrm>
              <a:off x="1723390" y="1809750"/>
              <a:ext cx="2790825" cy="533400"/>
            </a:xfrm>
            <a:prstGeom prst="bevel">
              <a:avLst>
                <a:gd name="adj" fmla="val 10301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47763" y="1891665"/>
              <a:ext cx="4368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04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493968" y="1891665"/>
              <a:ext cx="1300480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600" b="1" spc="600" dirty="0">
                  <a:solidFill>
                    <a:schemeClr val="accent1"/>
                  </a:solidFill>
                </a:rPr>
                <a:t>未来规划</a:t>
              </a:r>
              <a:endParaRPr lang="zh-CN" altLang="en-US" sz="1600" b="1" spc="600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gallery dir="l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6"/>
          <a:stretch>
            <a:fillRect/>
          </a:stretch>
        </p:blipFill>
        <p:spPr>
          <a:xfrm>
            <a:off x="0" y="2724150"/>
            <a:ext cx="9144000" cy="2419350"/>
          </a:xfrm>
          <a:prstGeom prst="rect">
            <a:avLst/>
          </a:prstGeom>
        </p:spPr>
      </p:pic>
      <p:sp>
        <p:nvSpPr>
          <p:cNvPr id="211" name="矩形 210"/>
          <p:cNvSpPr/>
          <p:nvPr/>
        </p:nvSpPr>
        <p:spPr>
          <a:xfrm>
            <a:off x="2105660" y="981710"/>
            <a:ext cx="492760" cy="461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员</a:t>
            </a:r>
            <a:endParaRPr lang="zh-CN" altLang="en-US" sz="2400" b="1" dirty="0">
              <a:solidFill>
                <a:schemeClr val="accent1"/>
              </a:solidFill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</p:txBody>
      </p:sp>
      <p:sp>
        <p:nvSpPr>
          <p:cNvPr id="28" name="棱台 27"/>
          <p:cNvSpPr/>
          <p:nvPr/>
        </p:nvSpPr>
        <p:spPr>
          <a:xfrm>
            <a:off x="1143635" y="1581150"/>
            <a:ext cx="6901815" cy="2505710"/>
          </a:xfrm>
          <a:prstGeom prst="bevel">
            <a:avLst>
              <a:gd name="adj" fmla="val 2778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752600" y="1962150"/>
            <a:ext cx="5716270" cy="11988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1.</a:t>
            </a:r>
            <a:r>
              <a:rPr lang="zh-CN" altLang="en-US"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长跑计数维护</a:t>
            </a:r>
            <a:endParaRPr lang="zh-CN" altLang="en-US" sz="24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indent="0" algn="l" defTabSz="91440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2.Qt </a:t>
            </a:r>
            <a:r>
              <a:rPr lang="zh-CN" altLang="en-US" sz="24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嵌入浏览器开发</a:t>
            </a:r>
            <a:endParaRPr lang="zh-CN" altLang="en-US" sz="24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4975"/>
            <a:ext cx="2213610" cy="1918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10" y="3053715"/>
            <a:ext cx="2218690" cy="2218690"/>
          </a:xfrm>
          <a:prstGeom prst="rect">
            <a:avLst/>
          </a:prstGeom>
        </p:spPr>
      </p:pic>
      <p:sp>
        <p:nvSpPr>
          <p:cNvPr id="25" name="棱台 24"/>
          <p:cNvSpPr/>
          <p:nvPr/>
        </p:nvSpPr>
        <p:spPr>
          <a:xfrm>
            <a:off x="0" y="719455"/>
            <a:ext cx="4800600" cy="861695"/>
          </a:xfrm>
          <a:prstGeom prst="bevel">
            <a:avLst>
              <a:gd name="adj" fmla="val 10301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673735" cy="608965"/>
            <a:chOff x="1319530" y="1202690"/>
            <a:chExt cx="673735" cy="608965"/>
          </a:xfrm>
        </p:grpSpPr>
        <p:sp>
          <p:nvSpPr>
            <p:cNvPr id="5" name="棱台 4"/>
            <p:cNvSpPr/>
            <p:nvPr/>
          </p:nvSpPr>
          <p:spPr>
            <a:xfrm>
              <a:off x="1319530" y="120269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411605" y="1290955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第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14400" y="14605"/>
            <a:ext cx="673735" cy="608965"/>
            <a:chOff x="2157730" y="1200150"/>
            <a:chExt cx="673735" cy="608965"/>
          </a:xfrm>
        </p:grpSpPr>
        <p:sp>
          <p:nvSpPr>
            <p:cNvPr id="9" name="棱台 8"/>
            <p:cNvSpPr/>
            <p:nvPr/>
          </p:nvSpPr>
          <p:spPr>
            <a:xfrm>
              <a:off x="2157730" y="120015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249805" y="1288415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一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811655" y="14605"/>
            <a:ext cx="673735" cy="608965"/>
            <a:chOff x="3060065" y="1203325"/>
            <a:chExt cx="673735" cy="608965"/>
          </a:xfrm>
        </p:grpSpPr>
        <p:sp>
          <p:nvSpPr>
            <p:cNvPr id="46" name="棱台 45"/>
            <p:cNvSpPr/>
            <p:nvPr/>
          </p:nvSpPr>
          <p:spPr>
            <a:xfrm>
              <a:off x="3060065" y="1203325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152140" y="1291590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部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712085" y="14605"/>
            <a:ext cx="673735" cy="608965"/>
            <a:chOff x="3898265" y="1200785"/>
            <a:chExt cx="673735" cy="608965"/>
          </a:xfrm>
        </p:grpSpPr>
        <p:sp>
          <p:nvSpPr>
            <p:cNvPr id="49" name="棱台 48"/>
            <p:cNvSpPr/>
            <p:nvPr/>
          </p:nvSpPr>
          <p:spPr>
            <a:xfrm>
              <a:off x="3898265" y="1200785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990340" y="1289050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分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94615" y="828040"/>
            <a:ext cx="2316480" cy="645160"/>
          </a:xfrm>
          <a:prstGeom prst="rect">
            <a:avLst/>
          </a:prstGeom>
        </p:spPr>
        <p:txBody>
          <a:bodyPr wrap="none">
            <a:spAutoFit/>
          </a:bodyPr>
          <a:p>
            <a:pPr lvl="0" algn="ctr"/>
            <a:r>
              <a:rPr lang="zh-CN" altLang="en-US" sz="3600" b="1" spc="600" dirty="0">
                <a:solidFill>
                  <a:schemeClr val="accent1"/>
                </a:solidFill>
                <a:sym typeface="+mn-ea"/>
              </a:rPr>
              <a:t>转正目标</a:t>
            </a:r>
            <a:endParaRPr lang="zh-CN" altLang="en-US" sz="3600" b="1" spc="19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/>
      <p:bldP spid="25" grpId="0" bldLvl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3"/>
          <a:stretch>
            <a:fillRect/>
          </a:stretch>
        </p:blipFill>
        <p:spPr>
          <a:xfrm>
            <a:off x="0" y="1581150"/>
            <a:ext cx="9144000" cy="3562350"/>
          </a:xfrm>
          <a:prstGeom prst="rect">
            <a:avLst/>
          </a:prstGeom>
        </p:spPr>
      </p:pic>
      <p:grpSp>
        <p:nvGrpSpPr>
          <p:cNvPr id="206" name="组合 205"/>
          <p:cNvGrpSpPr/>
          <p:nvPr/>
        </p:nvGrpSpPr>
        <p:grpSpPr>
          <a:xfrm>
            <a:off x="1319530" y="1202690"/>
            <a:ext cx="673735" cy="608965"/>
            <a:chOff x="1319530" y="1202690"/>
            <a:chExt cx="673735" cy="608965"/>
          </a:xfrm>
        </p:grpSpPr>
        <p:sp>
          <p:nvSpPr>
            <p:cNvPr id="207" name="棱台 206"/>
            <p:cNvSpPr/>
            <p:nvPr/>
          </p:nvSpPr>
          <p:spPr>
            <a:xfrm>
              <a:off x="1319530" y="120269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1411605" y="1290955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第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2157730" y="1200150"/>
            <a:ext cx="673735" cy="608965"/>
            <a:chOff x="2157730" y="1200150"/>
            <a:chExt cx="673735" cy="608965"/>
          </a:xfrm>
        </p:grpSpPr>
        <p:sp>
          <p:nvSpPr>
            <p:cNvPr id="210" name="棱台 209"/>
            <p:cNvSpPr/>
            <p:nvPr/>
          </p:nvSpPr>
          <p:spPr>
            <a:xfrm>
              <a:off x="2157730" y="1200150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2249805" y="1288415"/>
              <a:ext cx="48895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二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655" b="6483"/>
          <a:stretch>
            <a:fillRect/>
          </a:stretch>
        </p:blipFill>
        <p:spPr>
          <a:xfrm>
            <a:off x="5820410" y="1581150"/>
            <a:ext cx="3323590" cy="3558540"/>
          </a:xfrm>
          <a:prstGeom prst="rect">
            <a:avLst/>
          </a:prstGeom>
        </p:spPr>
      </p:pic>
      <p:sp>
        <p:nvSpPr>
          <p:cNvPr id="25" name="棱台 24"/>
          <p:cNvSpPr/>
          <p:nvPr/>
        </p:nvSpPr>
        <p:spPr>
          <a:xfrm>
            <a:off x="1295400" y="2014855"/>
            <a:ext cx="4800600" cy="861695"/>
          </a:xfrm>
          <a:prstGeom prst="bevel">
            <a:avLst>
              <a:gd name="adj" fmla="val 10301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524000" y="2107565"/>
            <a:ext cx="2976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600" b="1" spc="1900" dirty="0">
                <a:solidFill>
                  <a:schemeClr val="accent1"/>
                </a:solidFill>
              </a:rPr>
              <a:t>完成</a:t>
            </a:r>
            <a:r>
              <a:rPr lang="zh-CN" altLang="en-US" sz="3600" b="1" spc="1900" dirty="0">
                <a:solidFill>
                  <a:schemeClr val="accent1"/>
                </a:solidFill>
              </a:rPr>
              <a:t>情况</a:t>
            </a:r>
            <a:endParaRPr lang="zh-CN" altLang="en-US" sz="3600" b="1" spc="1900" dirty="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70" r="11216"/>
          <a:stretch>
            <a:fillRect/>
          </a:stretch>
        </p:blipFill>
        <p:spPr>
          <a:xfrm>
            <a:off x="171450" y="3491230"/>
            <a:ext cx="2309495" cy="1957070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3060065" y="1203325"/>
            <a:ext cx="673735" cy="608965"/>
            <a:chOff x="3060065" y="1203325"/>
            <a:chExt cx="673735" cy="608965"/>
          </a:xfrm>
        </p:grpSpPr>
        <p:sp>
          <p:nvSpPr>
            <p:cNvPr id="46" name="棱台 45"/>
            <p:cNvSpPr/>
            <p:nvPr/>
          </p:nvSpPr>
          <p:spPr>
            <a:xfrm>
              <a:off x="3060065" y="1203325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152140" y="1291590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部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898265" y="1200785"/>
            <a:ext cx="673735" cy="608965"/>
            <a:chOff x="3898265" y="1200785"/>
            <a:chExt cx="673735" cy="608965"/>
          </a:xfrm>
        </p:grpSpPr>
        <p:sp>
          <p:nvSpPr>
            <p:cNvPr id="49" name="棱台 48"/>
            <p:cNvSpPr/>
            <p:nvPr/>
          </p:nvSpPr>
          <p:spPr>
            <a:xfrm>
              <a:off x="3898265" y="1200785"/>
              <a:ext cx="673735" cy="608965"/>
            </a:xfrm>
            <a:prstGeom prst="bevel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990340" y="1289050"/>
              <a:ext cx="492760" cy="4616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accent1"/>
                  </a:solidFill>
                  <a:latin typeface="汉仪雅酷黑 85W" panose="020B0904020202020204" pitchFamily="34" charset="-122"/>
                  <a:ea typeface="汉仪雅酷黑 85W" panose="020B0904020202020204" pitchFamily="34" charset="-122"/>
                </a:rPr>
                <a:t>分</a:t>
              </a:r>
              <a:endParaRPr lang="zh-CN" altLang="en-US" sz="2400" b="1" dirty="0">
                <a:solidFill>
                  <a:schemeClr val="accent1"/>
                </a:solidFill>
                <a:latin typeface="汉仪雅酷黑 85W" panose="020B0904020202020204" pitchFamily="34" charset="-122"/>
                <a:ea typeface="汉仪雅酷黑 85W" panose="020B0904020202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1219200" y="2917190"/>
            <a:ext cx="5198745" cy="29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1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28600" y="285750"/>
            <a:ext cx="77990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一、长跑计数维护</a:t>
            </a:r>
            <a:r>
              <a:rPr lang="zh-CN" altLang="en-US" sz="20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长跑计数维护</a:t>
            </a:r>
            <a:r>
              <a:rPr lang="zh-CN" altLang="en-US" sz="20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长跑计数维护</a:t>
            </a:r>
            <a:endParaRPr lang="en-US" altLang="zh-CN" sz="2000">
              <a:solidFill>
                <a:schemeClr val="bg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1.</a:t>
            </a:r>
            <a:r>
              <a:rPr lang="zh-CN" altLang="en-US" sz="2000">
                <a:solidFill>
                  <a:schemeClr val="bg1"/>
                </a:solidFill>
              </a:rPr>
              <a:t>长跑计数完成了余下的收尾工作。</a:t>
            </a:r>
            <a:endParaRPr lang="zh-CN" altLang="en-US" sz="2000">
              <a:solidFill>
                <a:schemeClr val="bg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2.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完成长跑统计中项目的停止部分的逻辑的编写。</a:t>
            </a:r>
            <a:endParaRPr lang="zh-CN" altLang="en-US" sz="2000">
              <a:solidFill>
                <a:schemeClr val="bg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3.</a:t>
            </a:r>
            <a:r>
              <a:rPr lang="zh-CN" altLang="en-US" sz="2000">
                <a:solidFill>
                  <a:schemeClr val="bg1"/>
                </a:solidFill>
              </a:rPr>
              <a:t>修复了一些严重的缺陷，如</a:t>
            </a:r>
            <a:r>
              <a:rPr lang="zh-CN" altLang="en-US" sz="2000">
                <a:solidFill>
                  <a:schemeClr val="bg1"/>
                </a:solidFill>
              </a:rPr>
              <a:t>内存泄漏。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28600" y="285750"/>
            <a:ext cx="779907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二、</a:t>
            </a:r>
            <a:r>
              <a:rPr lang="en-US" altLang="zh-CN" sz="2000">
                <a:solidFill>
                  <a:schemeClr val="bg1"/>
                </a:solidFill>
              </a:rPr>
              <a:t>Qt </a:t>
            </a:r>
            <a:r>
              <a:rPr lang="zh-CN" altLang="en-US" sz="2000">
                <a:solidFill>
                  <a:schemeClr val="bg1"/>
                </a:solidFill>
              </a:rPr>
              <a:t>嵌入浏览器开发</a:t>
            </a:r>
            <a:endParaRPr lang="en-US" altLang="zh-CN" sz="2000">
              <a:solidFill>
                <a:schemeClr val="bg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1.</a:t>
            </a:r>
            <a:r>
              <a:rPr lang="zh-CN" altLang="en-US" sz="2000">
                <a:solidFill>
                  <a:schemeClr val="bg1"/>
                </a:solidFill>
              </a:rPr>
              <a:t>可以支持访问</a:t>
            </a:r>
            <a:r>
              <a:rPr lang="en-US" altLang="zh-CN" sz="2000">
                <a:solidFill>
                  <a:schemeClr val="bg1"/>
                </a:solidFill>
              </a:rPr>
              <a:t>http,https </a:t>
            </a:r>
            <a:r>
              <a:rPr lang="zh-CN" altLang="en-US" sz="2000">
                <a:solidFill>
                  <a:schemeClr val="bg1"/>
                </a:solidFill>
              </a:rPr>
              <a:t>我们体测项目</a:t>
            </a:r>
            <a:r>
              <a:rPr lang="en-US" altLang="zh-CN" sz="2000">
                <a:solidFill>
                  <a:schemeClr val="bg1"/>
                </a:solidFill>
              </a:rPr>
              <a:t>web site</a:t>
            </a:r>
            <a:r>
              <a:rPr lang="zh-CN" altLang="en-US" sz="2000">
                <a:solidFill>
                  <a:schemeClr val="bg1"/>
                </a:solidFill>
              </a:rPr>
              <a:t>。</a:t>
            </a:r>
            <a:endParaRPr lang="zh-CN" altLang="en-US" sz="2000">
              <a:solidFill>
                <a:schemeClr val="bg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2.</a:t>
            </a:r>
            <a:r>
              <a:rPr lang="zh-CN" altLang="en-US" sz="2000">
                <a:solidFill>
                  <a:schemeClr val="bg1"/>
                </a:solidFill>
              </a:rPr>
              <a:t>基于</a:t>
            </a:r>
            <a:r>
              <a:rPr lang="en-US" altLang="zh-CN" sz="2000">
                <a:solidFill>
                  <a:schemeClr val="bg1"/>
                </a:solidFill>
              </a:rPr>
              <a:t>Qt Creator 5.9.1 </a:t>
            </a:r>
            <a:r>
              <a:rPr lang="zh-CN" altLang="en-US" sz="2000">
                <a:solidFill>
                  <a:schemeClr val="bg1"/>
                </a:solidFill>
              </a:rPr>
              <a:t>进行开发。</a:t>
            </a:r>
            <a:endParaRPr lang="en-US" altLang="zh-CN" sz="2000">
              <a:solidFill>
                <a:schemeClr val="bg1"/>
              </a:solidFill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3.</a:t>
            </a:r>
            <a:r>
              <a:rPr lang="zh-CN" altLang="en-US" sz="2000">
                <a:solidFill>
                  <a:schemeClr val="bg1"/>
                </a:solidFill>
              </a:rPr>
              <a:t>采用了</a:t>
            </a:r>
            <a:r>
              <a:rPr lang="en-US" altLang="zh-CN" sz="2000">
                <a:solidFill>
                  <a:schemeClr val="bg1"/>
                </a:solidFill>
              </a:rPr>
              <a:t>qss+ config</a:t>
            </a:r>
            <a:r>
              <a:rPr lang="zh-CN" altLang="en-US" sz="2000">
                <a:solidFill>
                  <a:schemeClr val="bg1"/>
                </a:solidFill>
              </a:rPr>
              <a:t>，页面重要属性参数，可以通过加载配置文件，进行修改，无需改动代码重新编译！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  <a:sym typeface="+mn-ea"/>
              </a:rPr>
              <a:t>4.</a:t>
            </a:r>
            <a:r>
              <a:rPr lang="zh-CN" altLang="en-US" sz="2000">
                <a:solidFill>
                  <a:schemeClr val="bg1"/>
                </a:solidFill>
                <a:sym typeface="+mn-ea"/>
              </a:rPr>
              <a:t>重新实现了页面的退出事件机制，只有符合我们规则的，才给与退出，否则页面不允许被关闭！</a:t>
            </a:r>
            <a:r>
              <a:rPr lang="en-US" altLang="zh-CN" sz="2000">
                <a:solidFill>
                  <a:schemeClr val="bg1"/>
                </a:solidFill>
                <a:sym typeface="+mn-ea"/>
              </a:rPr>
              <a:t>j</a:t>
            </a:r>
            <a:endParaRPr lang="zh-CN" altLang="en-US" sz="2000">
              <a:solidFill>
                <a:schemeClr val="bg1"/>
              </a:solidFill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创建任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1450"/>
            <a:ext cx="9144000" cy="5330825"/>
          </a:xfrm>
          <a:prstGeom prst="rect">
            <a:avLst/>
          </a:prstGeom>
        </p:spPr>
      </p:pic>
      <p:pic>
        <p:nvPicPr>
          <p:cNvPr id="3" name="图片 2" descr="2021-06-07 14-50-54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4" name="图片 3" descr="2021-06-07 14-50-58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5" name="图片 4" descr="2021-06-07 14-56-32 的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6" name="图片 5" descr="2021-06-07 14-56-42 的屏幕截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7" name="图片 6" descr="2021-06-07 15-06-45 的屏幕截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8" name="图片 7" descr="2021-06-07 15-06-52 的屏幕截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9" name="图片 8" descr="2021-06-07 15-07-04 的屏幕截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10" name="图片 9" descr="2021-06-07 14-50-54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创建任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1450"/>
            <a:ext cx="9144000" cy="5330825"/>
          </a:xfrm>
          <a:prstGeom prst="rect">
            <a:avLst/>
          </a:prstGeom>
        </p:spPr>
      </p:pic>
      <p:pic>
        <p:nvPicPr>
          <p:cNvPr id="3" name="图片 2" descr="2021-06-07 14-50-54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4" name="图片 3" descr="2021-06-07 14-50-58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5" name="图片 4" descr="2021-06-07 14-56-32 的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6" name="图片 5" descr="2021-06-07 14-56-42 的屏幕截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7" name="图片 6" descr="2021-06-07 15-06-45 的屏幕截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8" name="图片 7" descr="2021-06-07 15-06-52 的屏幕截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9" name="图片 8" descr="2021-06-07 15-07-04 的屏幕截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10" name="图片 9" descr="2021-06-07 14-50-58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11" name="图片 10" descr="2021-06-07 14-56-32 的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创建任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1450"/>
            <a:ext cx="9144000" cy="5330825"/>
          </a:xfrm>
          <a:prstGeom prst="rect">
            <a:avLst/>
          </a:prstGeom>
        </p:spPr>
      </p:pic>
      <p:pic>
        <p:nvPicPr>
          <p:cNvPr id="3" name="图片 2" descr="2021-06-07 14-50-54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4" name="图片 3" descr="2021-06-07 14-50-58 的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5" name="图片 4" descr="2021-06-07 14-56-32 的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6" name="图片 5" descr="2021-06-07 14-56-42 的屏幕截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7" name="图片 6" descr="2021-06-07 15-06-45 的屏幕截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8" name="图片 7" descr="2021-06-07 15-06-52 的屏幕截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9" name="图片 8" descr="2021-06-07 15-07-04 的屏幕截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  <p:pic>
        <p:nvPicPr>
          <p:cNvPr id="10" name="图片 9" descr="2021-06-07 15-06-45 的屏幕截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7200" y="-25717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10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4FF"/>
      </a:accent1>
      <a:accent2>
        <a:srgbClr val="FF9327"/>
      </a:accent2>
      <a:accent3>
        <a:srgbClr val="0074FF"/>
      </a:accent3>
      <a:accent4>
        <a:srgbClr val="FF9327"/>
      </a:accent4>
      <a:accent5>
        <a:srgbClr val="0074FF"/>
      </a:accent5>
      <a:accent6>
        <a:srgbClr val="FF9327"/>
      </a:accent6>
      <a:hlink>
        <a:srgbClr val="0074FF"/>
      </a:hlink>
      <a:folHlink>
        <a:srgbClr val="FF9327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809</Words>
  <Application>WPS 演示</Application>
  <PresentationFormat/>
  <Paragraphs>120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汉仪雅酷黑 85W</vt:lpstr>
      <vt:lpstr>黑体</vt:lpstr>
      <vt:lpstr>League Gothic</vt:lpstr>
      <vt:lpstr>汉仪菱心体简</vt:lpstr>
      <vt:lpstr>微软雅黑</vt:lpstr>
      <vt:lpstr>Segoe Print</vt:lpstr>
      <vt:lpstr>Arial Unicode MS</vt:lpstr>
      <vt:lpstr>Arial Black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Pages>24</Page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117</cp:revision>
  <dcterms:created xsi:type="dcterms:W3CDTF">2021-02-02T01:09:00Z</dcterms:created>
  <dcterms:modified xsi:type="dcterms:W3CDTF">2021-06-07T08:31:48Z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  <property fmtid="{D5CDD505-2E9C-101B-9397-08002B2CF9AE}" pid="3" name="ICV">
    <vt:lpwstr>F1DA394B33A944889BEF90DDBAD43092</vt:lpwstr>
  </property>
</Properties>
</file>